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</p:sldMasterIdLst>
  <p:notesMasterIdLst>
    <p:notesMasterId r:id="rId10"/>
  </p:notesMasterIdLst>
  <p:sldIdLst>
    <p:sldId id="256" r:id="rId2"/>
    <p:sldId id="257" r:id="rId3"/>
    <p:sldId id="283" r:id="rId4"/>
    <p:sldId id="284" r:id="rId5"/>
    <p:sldId id="285" r:id="rId6"/>
    <p:sldId id="287" r:id="rId7"/>
    <p:sldId id="290" r:id="rId8"/>
    <p:sldId id="294" r:id="rId9"/>
  </p:sldIdLst>
  <p:sldSz cx="12192000" cy="6858000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attrocento Sans" panose="020B060402020202020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Broderick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85259E-608A-4E3B-85EF-753A994A15D3}">
  <a:tblStyle styleId="{D285259E-608A-4E3B-85EF-753A994A15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5524A1-3D83-4E61-A663-FCD236DC9CB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18A990-8926-4BF5-8C80-C356864AD114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0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0" tIns="45875" rIns="91750" bIns="45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58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26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79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88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38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Shape 70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1750" tIns="45875" rIns="91750" bIns="458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18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B00"/>
              </a:buClr>
              <a:buSzPts val="1400"/>
              <a:buFont typeface="Quattrocento Sans"/>
              <a:buNone/>
              <a:defRPr sz="60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B2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871" y="6234545"/>
            <a:ext cx="11205683" cy="19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B00"/>
              </a:buClr>
              <a:buSzPts val="1400"/>
              <a:buFont typeface="Quattrocento Sans"/>
              <a:buNone/>
              <a:defRPr sz="44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B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BB2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BB2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871" y="6234545"/>
            <a:ext cx="11205683" cy="19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B00"/>
              </a:buClr>
              <a:buSzPts val="1400"/>
              <a:buFont typeface="Quattrocento Sans"/>
              <a:buNone/>
              <a:defRPr sz="60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B24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871" y="6234545"/>
            <a:ext cx="11205683" cy="19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B00"/>
              </a:buClr>
              <a:buSzPts val="1400"/>
              <a:buFont typeface="Quattrocento Sans"/>
              <a:buNone/>
              <a:defRPr sz="44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B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BB2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B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BB2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871" y="6234545"/>
            <a:ext cx="11205683" cy="19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B00"/>
              </a:buClr>
              <a:buSzPts val="1400"/>
              <a:buFont typeface="Quattrocento Sans"/>
              <a:buNone/>
              <a:defRPr sz="44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B24"/>
              </a:buClr>
              <a:buSzPts val="2800"/>
              <a:buFont typeface="Arial"/>
              <a:buNone/>
              <a:defRPr sz="2400" b="1" i="0" u="sng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B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BB2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B24"/>
              </a:buClr>
              <a:buSzPts val="2800"/>
              <a:buFont typeface="Arial"/>
              <a:buNone/>
              <a:defRPr sz="2400" b="1" i="0" u="sng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B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BB2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B0BB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B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B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871" y="6234545"/>
            <a:ext cx="11205683" cy="19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b="11201"/>
          <a:stretch/>
        </p:blipFill>
        <p:spPr>
          <a:xfrm>
            <a:off x="1677970" y="951648"/>
            <a:ext cx="8567400" cy="33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 txBox="1">
            <a:spLocks noGrp="1"/>
          </p:cNvSpPr>
          <p:nvPr>
            <p:ph type="ctrTitle"/>
          </p:nvPr>
        </p:nvSpPr>
        <p:spPr>
          <a:xfrm>
            <a:off x="1524000" y="343664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B00"/>
              </a:buClr>
              <a:buFont typeface="Quattrocento Sans"/>
              <a:buNone/>
            </a:pPr>
            <a:r>
              <a:rPr lang="en-US" sz="4600" dirty="0">
                <a:latin typeface="Roboto" panose="02000000000000000000" pitchFamily="2" charset="0"/>
                <a:ea typeface="Roboto" panose="02000000000000000000" pitchFamily="2" charset="0"/>
              </a:rPr>
              <a:t>Gideons SY23 Budget</a:t>
            </a:r>
            <a:endParaRPr sz="4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99" name="Shape 499"/>
          <p:cNvSpPr txBox="1"/>
          <p:nvPr/>
        </p:nvSpPr>
        <p:spPr>
          <a:xfrm>
            <a:off x="952750" y="1773350"/>
            <a:ext cx="104010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attrocento Sans"/>
              <a:buChar char="●"/>
            </a:pPr>
            <a:r>
              <a:rPr lang="en-US" sz="2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Goals for the 2022-23 Budget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attrocento Sans"/>
              <a:buChar char="●"/>
            </a:pPr>
            <a:r>
              <a:rPr lang="en-US" sz="2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Drivers for Decisions In Our Budget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attrocento Sans"/>
              <a:buChar char="●"/>
            </a:pPr>
            <a:r>
              <a:rPr lang="en-US" sz="2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SY23 Budget Highlights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attrocento Sans"/>
              <a:buChar char="●"/>
            </a:pPr>
            <a:r>
              <a:rPr lang="en-US" sz="26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Threats to Our Budget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Goals for the 2021-22 Budget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894524" y="1343000"/>
            <a:ext cx="10459275" cy="596400"/>
          </a:xfrm>
          <a:prstGeom prst="rect">
            <a:avLst/>
          </a:prstGeom>
          <a:solidFill>
            <a:srgbClr val="39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A BUDGET THAT SUPPORTS OUR MODEL</a:t>
            </a:r>
            <a:endParaRPr sz="2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Quattrocento Sans"/>
              <a:sym typeface="Quattrocento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8764" y="2318377"/>
            <a:ext cx="577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Family-sized classes require more staff. We must be prudent financially to afford a larger team.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7475"/>
            <a:ext cx="4668660" cy="4018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8763" y="2964708"/>
            <a:ext cx="577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Commitment to our career pathways and paying a competitive wage to our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8762" y="3589393"/>
            <a:ext cx="577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Challenging ourselves to ask tough questions about equity, what does “market value” really mean for salaries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761" y="5331042"/>
            <a:ext cx="577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Using data on current and past performance to project the future needs of our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8760" y="4456359"/>
            <a:ext cx="577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Ensuring there is space in our budget for outreach and events that support our community and reinforce our commitment to diversity.</a:t>
            </a:r>
          </a:p>
        </p:txBody>
      </p:sp>
    </p:spTree>
    <p:extLst>
      <p:ext uri="{BB962C8B-B14F-4D97-AF65-F5344CB8AC3E}">
        <p14:creationId xmlns:p14="http://schemas.microsoft.com/office/powerpoint/2010/main" val="39570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Goals for the 2022-23 Budget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894524" y="1343000"/>
            <a:ext cx="10459275" cy="596400"/>
          </a:xfrm>
          <a:prstGeom prst="rect">
            <a:avLst/>
          </a:prstGeom>
          <a:solidFill>
            <a:srgbClr val="39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A BUDGET THAT IS RESILIENT TO THE UNEXPECTED</a:t>
            </a:r>
            <a:endParaRPr sz="2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Quattrocento Sans"/>
              <a:sym typeface="Quattrocento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524" y="2110738"/>
            <a:ext cx="10459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 pandemic and economic hardships of the pandemic continue to reinforce the value of </a:t>
            </a:r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</a:rPr>
              <a:t>planning for the unexpected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. This will be the third year ahead of us with significant uncertainty.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Our budget must balance against the needs of our schools and network versus the need to build in a surplus so we can weather any material changes to our financial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Conservative approach to projecting revenues combined with a rigorous commitment to “living within our means.”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Capitalize on federal assistance to recover from COVID, but don’t build processes or programs that rely on federal funding in the long 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Continue to increase our operating reserves to weather a potential multi-year downturn in revenue.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Take a conservative approach to projecting enrollment.</a:t>
            </a:r>
          </a:p>
        </p:txBody>
      </p:sp>
    </p:spTree>
    <p:extLst>
      <p:ext uri="{BB962C8B-B14F-4D97-AF65-F5344CB8AC3E}">
        <p14:creationId xmlns:p14="http://schemas.microsoft.com/office/powerpoint/2010/main" val="115818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Drivers for Decisions in Our Budget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894524" y="1343000"/>
            <a:ext cx="10459275" cy="596400"/>
          </a:xfrm>
          <a:prstGeom prst="rect">
            <a:avLst/>
          </a:prstGeom>
          <a:solidFill>
            <a:srgbClr val="39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REVENUES</a:t>
            </a:r>
            <a:endParaRPr sz="2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Quattrocento Sans"/>
              <a:sym typeface="Quattrocento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524" y="2087475"/>
            <a:ext cx="10459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Our revenues are almost entirely dependent on tax revenue from Atlanta and the state.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Revenues are heavily dependent on how many geniuses attend our schools and the training and experience of our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We are relying less on fundraising for general operations than our historical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We will see significant reimbursements for spending related to COVID recovery and instructional improvements from CARES Acts 1-3. The last of these funds must be spent by September 2024.</a:t>
            </a:r>
          </a:p>
        </p:txBody>
      </p:sp>
    </p:spTree>
    <p:extLst>
      <p:ext uri="{BB962C8B-B14F-4D97-AF65-F5344CB8AC3E}">
        <p14:creationId xmlns:p14="http://schemas.microsoft.com/office/powerpoint/2010/main" val="37080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Highlights for SY23 Budget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894524" y="1343000"/>
            <a:ext cx="10459275" cy="596400"/>
          </a:xfrm>
          <a:prstGeom prst="rect">
            <a:avLst/>
          </a:prstGeom>
          <a:solidFill>
            <a:srgbClr val="39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EXPENSES, SALARIES, AND SUPPORT IN FY23</a:t>
            </a:r>
            <a:endParaRPr sz="2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Quattrocento Sans"/>
              <a:sym typeface="Quattrocento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524" y="2087475"/>
            <a:ext cx="104592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We are continuing our commitment to increased spending on instructional materials, classroom support, SEL support, and coaching for staff and students due to the pandemic.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We project that funding from the Georgia DOE and APS will increase next year, giving us the ability to pass along salary increases to all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While enrollment projections are uncertain in the long-term, we expect to maintain a similar size student population and staff size to the current school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4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Threats To Our Budget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894524" y="1343000"/>
            <a:ext cx="10459275" cy="596400"/>
          </a:xfrm>
          <a:prstGeom prst="rect">
            <a:avLst/>
          </a:prstGeom>
          <a:solidFill>
            <a:srgbClr val="39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Conditions That Could Make Revisions Necessary</a:t>
            </a:r>
            <a:endParaRPr sz="2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Quattrocento Sans"/>
              <a:sym typeface="Quattrocento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524" y="2087475"/>
            <a:ext cx="10459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Missing our enrollment targets by more than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Staffing or enrollment disruptions due to viral outbreaks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Changes in legislation broadly affecting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Property tax rate disputes on a widespread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Unplanned significant building repairs</a:t>
            </a:r>
          </a:p>
        </p:txBody>
      </p:sp>
    </p:spTree>
    <p:extLst>
      <p:ext uri="{BB962C8B-B14F-4D97-AF65-F5344CB8AC3E}">
        <p14:creationId xmlns:p14="http://schemas.microsoft.com/office/powerpoint/2010/main" val="341657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Threats To Our Budget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894524" y="1343000"/>
            <a:ext cx="10459275" cy="596400"/>
          </a:xfrm>
          <a:prstGeom prst="rect">
            <a:avLst/>
          </a:prstGeom>
          <a:solidFill>
            <a:srgbClr val="39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Quattrocento Sans"/>
                <a:sym typeface="Quattrocento Sans"/>
              </a:rPr>
              <a:t>Risk Analysis</a:t>
            </a:r>
            <a:endParaRPr sz="2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Quattrocento Sans"/>
              <a:sym typeface="Quattrocento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F8100-B940-4F78-9B92-4C6D66E9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45" y="2160004"/>
            <a:ext cx="10328654" cy="36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82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15530</TotalTime>
  <Words>510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</vt:lpstr>
      <vt:lpstr>Arial</vt:lpstr>
      <vt:lpstr>Quattrocento Sans</vt:lpstr>
      <vt:lpstr>Calibri</vt:lpstr>
      <vt:lpstr>1_Office Theme</vt:lpstr>
      <vt:lpstr>Gideons SY23 Budget</vt:lpstr>
      <vt:lpstr>Agenda</vt:lpstr>
      <vt:lpstr>Goals for the 2021-22 Budget</vt:lpstr>
      <vt:lpstr>Goals for the 2022-23 Budget</vt:lpstr>
      <vt:lpstr>Drivers for Decisions in Our Budget</vt:lpstr>
      <vt:lpstr>Highlights for SY23 Budget</vt:lpstr>
      <vt:lpstr>Threats To Our Budget</vt:lpstr>
      <vt:lpstr>Threats To Our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meeting  March 15, 2018</dc:title>
  <dc:creator>Drew</dc:creator>
  <cp:lastModifiedBy>Drew Waddell</cp:lastModifiedBy>
  <cp:revision>72</cp:revision>
  <dcterms:modified xsi:type="dcterms:W3CDTF">2022-02-09T18:37:12Z</dcterms:modified>
</cp:coreProperties>
</file>